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1.xml" ContentType="application/vnd.openxmlformats-officedocument.presentationml.notesSlide+xml"/>
  <Override PartName="/ppt/slides/slide4.xml" ContentType="application/vnd.openxmlformats-officedocument.presentationml.slide+xml"/>
  <Override PartName="/ppt/notesSlides/notesSlide2.xml" ContentType="application/vnd.openxmlformats-officedocument.presentationml.notesSlide+xml"/>
  <Override PartName="/ppt/slides/slide5.xml" ContentType="application/vnd.openxmlformats-officedocument.presentationml.slide+xml"/>
  <Override PartName="/ppt/notesSlides/notesSlide3.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6" r:id="rId3"/>
    <p:sldId id="258" r:id="rId4"/>
    <p:sldId id="259" r:id="rId5"/>
    <p:sldId id="260" r:id="rId6"/>
    <p:sldId id="261" r:id="rId7"/>
  </p:sldIdLst>
  <p:sldSz type="screen4x3" cy="6858000" cx="9144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tableStyles" Target="tableStyles.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671" name=""/>
          <p:cNvSpPr>
            <a:spLocks noGrp="1"/>
          </p:cNvSpPr>
          <p:nvPr>
            <p:ph type="body"/>
          </p:nvPr>
        </p:nvSpPr>
        <p:spPr/>
        <p:txBody>
          <a:bodyPr/>
          <a:p>
            <a:r>
              <a:rPr altLang="en-US" lang="zh-CN"/>
              <a:t>
 Introduction
When we think about leadership, often our minds go to authority, control, or making tough decisions. But the Bible shows us that the foundation of true leadership is something much deeper—love, humility, and hope.
In Luke 7, we meet a woman known by many as a sinner. Yet, this woman approaches Jesus with an extraordinary act of love and devotion. She anoints Jesus’ feet with expensive perfume, wipes them with her hair, and pours out her heart in humble worship.
What can leaders learn from her? How does her story inspire us to lead with hope?
Here is a woman who knows her past, who feels the weight of her mistakes, yet she comes boldly and humbly to Jesus. She doesn’t hide or pretend. Instead, she expresses her love openly and extravagantly.
For leaders, this is a powerful lesson. True leadership starts with humility—acknowledging our own shortcomings and dependence on God. It also flows out of love—a love that is willing to give generously without counting the cost.
A. Humility Recognizes Our Dependence on God
- True leaders understand they are not self-sufficient; they need God’s guidance and strength.  
- *Proverbs 3:5-6* says:  
  *“Trust in the Lord with all your heart, and lean not on your own understanding; in all your ways acknowledge Him, and He shall direct your paths.”*  
- Humble leaders seek God’s wisdom first, rather than relying solely on their own abilities.
LIFE EXAMPLE: SOLOMON ASKING GOD’S WISDOM
B. Humility Means Putting Others Before Yourself
- Humility is about valuing others more than ourselves and serving their needs.  
- *Philippians 2:3-4* teaches:  
  *“Do nothing out of selfish ambition or vain conceit, but in humility consider others better than yourselves. Each of you should look not only to your own interests, but also to the interests of others.”*  
- Leaders who are humble prioritize the well-being and growth of those they lead.
LIFE OF MOSES BY PRIORITIZING THE NEED OF ISRAELITES
C. Humility Opens the Door to Learning and Growth**
- A humble leader admits when they don’t know something and is open to correction and growth.  
- *Proverbs 11:2* says:  
  *“When pride comes, then comes disgrace, but with humility comes wisdom.”*  
- Pride blocks growth; humility fosters wisdom and maturity.
SIMBhan
</a:t>
            </a:r>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2" name=""/>
          <p:cNvSpPr>
            <a:spLocks noGrp="1"/>
          </p:cNvSpPr>
          <p:nvPr>
            <p:ph type="body"/>
          </p:nvPr>
        </p:nvSpPr>
        <p:spPr/>
        <p:txBody>
          <a:bodyPr/>
          <a:p>
            <a:r>
              <a:rPr altLang="en-US" lang="zh-CN"/>
              <a:t>2.  Hope That Transforms the Heart
What motivated this woman? What gave her the courage to approach Jesus like this?
It was hope. Hope for forgiveness. Hope for a new beginning. Hope that Jesus could cleanse and restore her.
Leadership without hope is empty. Leaders face challenges, opposition, and sometimes rejection. But a heart filled with hope keeps us moving forward, trusting that God can transform situations and people—even ourselves.
This woman’s hope was visible in her actions. She believed Jesus could change her life, and that hope made her fearless.
A. Hope Is Anchored in God’s Promises
- Biblical hope is not wishful thinking—it’s confident expectation based on God’s faithfulness.  
- *Romans 15:13* says,  
  *“May the God of hope fill you with all joy and peace as you trust in him, so that you may overflow with hope by the power of the Holy Spirit.”*  
- This hope comes from trusting God’s character and His promises, which renews our inner being.
B. Hope Changes Our Perspective 
- When hope fills the heart, it shifts how we see struggles. Instead of despair, we see challenges as opportunities for God’s work.  
- *2 Corinthians 4:16-18* teaches us not to lose heart because our “outer self is wasting away, but the inner self is being renewed day by day.”  
- Hope transforms the heart by focusing on eternal realities instead of temporary troubles.
C. Hope Strengthens Endurance in Leadership
- Leadership can be exhausting, but hope renews strength.  
- *Isaiah 40:31* encourages us:  
  *“But those who hope in the Lord will renew their strength. They will soar on wings like eagles; they will run and not grow weary, they will walk and not be faint.”* 
 - Hope sustains leaders to persevere with joy and resilience.
### Biblical Life Example: Moses
- **Context:** Moses led the Israelites out of Egypt and faced enormous challenges—complaining people, long desert journeys, and opposition.
- **Endurance Through Hope:**
  - Moses hoped in God’s promise to bring Israel to the Promised Land (Hebrews 11:26 says he “endured, as seeing him who is invisible”).
  - Despite hardships, he remained steadfast because he trusted God’s covenant.
- **Scripture Reference:** Hebrews 11:23-29 highlights Moses’ faith and hope as the reason for his endurance.</a:t>
            </a:r>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73" name=""/>
          <p:cNvSpPr>
            <a:spLocks noGrp="1"/>
          </p:cNvSpPr>
          <p:nvPr>
            <p:ph type="body"/>
          </p:nvPr>
        </p:nvSpPr>
        <p:spPr/>
        <p:txBody>
          <a:bodyPr/>
          <a:p>
            <a:r>
              <a:rPr altLang="en-US" lang="zh-CN"/>
              <a:t>3. Application: Cultivating a Heart of Hope in Leadership
How can we develop a heart like this woman’s?
- First, self-reflect. Ask yourself: Do I lead with humility and love? Or do I rely on my own strength?  
- Pray for God to renew your heart—to fill you with hope and compassion.  
- Serve others sacrificially in small ways every day. These acts cultivate a heart of love.  
- Trust God in your leadership challenges, knowing He is faithful to restore and guide.
Faith makes that hope **real and certain inside you**—it’s like having a confident guarantee or proof in your heart.
(Relationship between faith and hope. )
Think of a builder who has faith in the strength of the materials used for a house. Even before the house is built, the builder is confident that it will stand strong because of the quality of the materials. Similarly, faith provides believers with a strong assurance of the hope they have in God’s promises, even if they cannot yet see their(engineer) fulfillment.
- It’s not just wishful thinking; it’s a firm conviction that what God has promised is true and will come to pass.
Illustrates that true faith is not merely a desire or wish; it is a deep conviction and trust in God’s ability to fulfill His promises. This conviction leads to a strengthened faith that glorifies God, showing that faith is active and transformative.(asawa) malalim na pagtitiwala
- Faith **gives a tangible reality to invisible promises**; it’s the foundation that holds your hope steady.
Highlights that faith provides a solid foundation for believers, allowing them to trust in God’s promises even when they cannot see them. (circus) kahit madilim may liwanag na darating
Conclusion
The woman at Jesus’ feet shows us that leadership grounded in a heart of hope, humility, and love is powerful and transformative. No matter our past or weaknesses, God can use us to lead others with grace.
May we all seek to lead like her—with a heart full of hope that loves deeply and serves sincerely.challenges because of their hope in God. Let me share </a:t>
            </a:r>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14" name=""/>
        <p:cNvGrpSpPr/>
        <p:nvPr/>
      </p:nvGrpSpPr>
      <p:grpSpPr>
        <a:xfrm>
          <a:off x="0" y="0"/>
          <a:ext cx="0" cy="0"/>
          <a:chOff x="0" y="0"/>
          <a:chExt cx="0" cy="0"/>
        </a:xfrm>
      </p:grpSpPr>
      <p:sp>
        <p:nvSpPr>
          <p:cNvPr id="1048581" name="Title 1"/>
          <p:cNvSpPr>
            <a:spLocks noGrp="1"/>
          </p:cNvSpPr>
          <p:nvPr>
            <p:ph type="ctrTitle"/>
          </p:nvPr>
        </p:nvSpPr>
        <p:spPr>
          <a:xfrm>
            <a:off x="685800" y="1122363"/>
            <a:ext cx="7772400" cy="2387600"/>
          </a:xfrm>
        </p:spPr>
        <p:txBody>
          <a:bodyPr anchor="b"/>
          <a:lstStyle>
            <a:lvl1pPr algn="ctr">
              <a:defRPr sz="6000"/>
            </a:lvl1pPr>
          </a:lstStyle>
          <a:p>
            <a:r>
              <a:rPr altLang="zh-CN" lang="en-US" smtClean="0"/>
              <a:t>Click to edit Master title style</a:t>
            </a:r>
            <a:endParaRPr dirty="0" lang="en-US"/>
          </a:p>
        </p:txBody>
      </p:sp>
      <p:sp>
        <p:nvSpPr>
          <p:cNvPr id="1048582" name="Subtitle 2"/>
          <p:cNvSpPr>
            <a:spLocks noGrp="1"/>
          </p:cNvSpPr>
          <p:nvPr>
            <p:ph type="subTitle" idx="1"/>
          </p:nvPr>
        </p:nvSpPr>
        <p:spPr>
          <a:xfrm>
            <a:off x="1143000" y="3602038"/>
            <a:ext cx="6858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lang="en-US" smtClean="0"/>
              <a:t>Click to edit Master subtitle style</a:t>
            </a:r>
            <a:endParaRPr dirty="0" lang="en-US"/>
          </a:p>
        </p:txBody>
      </p:sp>
      <p:sp>
        <p:nvSpPr>
          <p:cNvPr id="1048583"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zh-CN" lang="en-US" smtClean="0"/>
              <a:t>Click to edit Master title style</a:t>
            </a:r>
            <a:endParaRPr dirty="0" lang="en-US"/>
          </a:p>
        </p:txBody>
      </p:sp>
      <p:sp>
        <p:nvSpPr>
          <p:cNvPr id="1048598" name="Content Placeholder 2"/>
          <p:cNvSpPr>
            <a:spLocks noGrp="1"/>
          </p:cNvSpPr>
          <p:nvPr>
            <p:ph idx="1"/>
          </p:nvPr>
        </p:nvSpPr>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99"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21" name=""/>
        <p:cNvGrpSpPr/>
        <p:nvPr/>
      </p:nvGrpSpPr>
      <p:grpSpPr>
        <a:xfrm>
          <a:off x="0" y="0"/>
          <a:ext cx="0" cy="0"/>
          <a:chOff x="0" y="0"/>
          <a:chExt cx="0" cy="0"/>
        </a:xfrm>
      </p:grpSpPr>
      <p:sp>
        <p:nvSpPr>
          <p:cNvPr id="1048613" name="Title 1"/>
          <p:cNvSpPr>
            <a:spLocks noGrp="1"/>
          </p:cNvSpPr>
          <p:nvPr>
            <p:ph type="title"/>
          </p:nvPr>
        </p:nvSpPr>
        <p:spPr>
          <a:xfrm>
            <a:off x="623888" y="1709739"/>
            <a:ext cx="7886700" cy="2852737"/>
          </a:xfrm>
        </p:spPr>
        <p:txBody>
          <a:bodyPr anchor="b"/>
          <a:lstStyle>
            <a:lvl1pPr>
              <a:defRPr sz="6000"/>
            </a:lvl1pPr>
          </a:lstStyle>
          <a:p>
            <a:r>
              <a:rPr altLang="zh-CN" lang="en-US" smtClean="0"/>
              <a:t>Click to edit Master title style</a:t>
            </a:r>
            <a:endParaRPr dirty="0" lang="en-US"/>
          </a:p>
        </p:txBody>
      </p:sp>
      <p:sp>
        <p:nvSpPr>
          <p:cNvPr id="1048614" name="Text Placeholder 2"/>
          <p:cNvSpPr>
            <a:spLocks noGrp="1"/>
          </p:cNvSpPr>
          <p:nvPr>
            <p:ph type="body" idx="1"/>
          </p:nvPr>
        </p:nvSpPr>
        <p:spPr>
          <a:xfrm>
            <a:off x="623888" y="4589464"/>
            <a:ext cx="78867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zh-CN" lang="en-US" smtClean="0"/>
              <a:t>Click to edit Master text styles</a:t>
            </a:r>
          </a:p>
        </p:txBody>
      </p:sp>
      <p:sp>
        <p:nvSpPr>
          <p:cNvPr id="1048615"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zh-CN" lang="en-US" smtClean="0"/>
              <a:t>Click to edit Master title style</a:t>
            </a:r>
            <a:endParaRPr dirty="0" lang="en-US"/>
          </a:p>
        </p:txBody>
      </p:sp>
      <p:sp>
        <p:nvSpPr>
          <p:cNvPr id="1048619" name="Content Placeholder 2"/>
          <p:cNvSpPr>
            <a:spLocks noGrp="1"/>
          </p:cNvSpPr>
          <p:nvPr>
            <p:ph sz="half" idx="1"/>
          </p:nvPr>
        </p:nvSpPr>
        <p:spPr>
          <a:xfrm>
            <a:off x="628650" y="1825625"/>
            <a:ext cx="3886200" cy="435133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20" name="Content Placeholder 3"/>
          <p:cNvSpPr>
            <a:spLocks noGrp="1"/>
          </p:cNvSpPr>
          <p:nvPr>
            <p:ph sz="half" idx="2"/>
          </p:nvPr>
        </p:nvSpPr>
        <p:spPr>
          <a:xfrm>
            <a:off x="4629150" y="1825625"/>
            <a:ext cx="3886200" cy="435133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21"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23" name=""/>
        <p:cNvGrpSpPr/>
        <p:nvPr/>
      </p:nvGrpSpPr>
      <p:grpSpPr>
        <a:xfrm>
          <a:off x="0" y="0"/>
          <a:ext cx="0" cy="0"/>
          <a:chOff x="0" y="0"/>
          <a:chExt cx="0" cy="0"/>
        </a:xfrm>
      </p:grpSpPr>
      <p:sp>
        <p:nvSpPr>
          <p:cNvPr id="1048624" name="Title 1"/>
          <p:cNvSpPr>
            <a:spLocks noGrp="1"/>
          </p:cNvSpPr>
          <p:nvPr>
            <p:ph type="title"/>
          </p:nvPr>
        </p:nvSpPr>
        <p:spPr>
          <a:xfrm>
            <a:off x="629841" y="365126"/>
            <a:ext cx="7886700" cy="1325563"/>
          </a:xfrm>
        </p:spPr>
        <p:txBody>
          <a:bodyPr/>
          <a:p>
            <a:r>
              <a:rPr altLang="zh-CN" lang="en-US" smtClean="0"/>
              <a:t>Click to edit Master title style</a:t>
            </a:r>
            <a:endParaRPr dirty="0" lang="en-US"/>
          </a:p>
        </p:txBody>
      </p:sp>
      <p:sp>
        <p:nvSpPr>
          <p:cNvPr id="1048625" name="Text Placeholder 2"/>
          <p:cNvSpPr>
            <a:spLocks noGrp="1"/>
          </p:cNvSpPr>
          <p:nvPr>
            <p:ph type="body" idx="1"/>
          </p:nvPr>
        </p:nvSpPr>
        <p:spPr>
          <a:xfrm>
            <a:off x="629842" y="1681163"/>
            <a:ext cx="3868340"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smtClean="0"/>
              <a:t>Click to edit Master text styles</a:t>
            </a:r>
          </a:p>
        </p:txBody>
      </p:sp>
      <p:sp>
        <p:nvSpPr>
          <p:cNvPr id="1048626" name="Content Placeholder 3"/>
          <p:cNvSpPr>
            <a:spLocks noGrp="1"/>
          </p:cNvSpPr>
          <p:nvPr>
            <p:ph sz="half" idx="2"/>
          </p:nvPr>
        </p:nvSpPr>
        <p:spPr>
          <a:xfrm>
            <a:off x="629842" y="2505075"/>
            <a:ext cx="3868340" cy="368458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27" name="Text Placeholder 4"/>
          <p:cNvSpPr>
            <a:spLocks noGrp="1"/>
          </p:cNvSpPr>
          <p:nvPr>
            <p:ph type="body" sz="quarter" idx="3"/>
          </p:nvPr>
        </p:nvSpPr>
        <p:spPr>
          <a:xfrm>
            <a:off x="4629150" y="1681163"/>
            <a:ext cx="3887391"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smtClean="0"/>
              <a:t>Click to edit Master text styles</a:t>
            </a:r>
          </a:p>
        </p:txBody>
      </p:sp>
      <p:sp>
        <p:nvSpPr>
          <p:cNvPr id="1048628" name="Content Placeholder 5"/>
          <p:cNvSpPr>
            <a:spLocks noGrp="1"/>
          </p:cNvSpPr>
          <p:nvPr>
            <p:ph sz="quarter" idx="4"/>
          </p:nvPr>
        </p:nvSpPr>
        <p:spPr>
          <a:xfrm>
            <a:off x="4629150" y="2505075"/>
            <a:ext cx="3887391" cy="368458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29" name="Date Placeholder 6"/>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zh-CN" lang="en-US" smtClean="0"/>
              <a:t>Click to edit Master title style</a:t>
            </a:r>
            <a:endParaRPr dirty="0" lang="en-US"/>
          </a:p>
        </p:txBody>
      </p:sp>
      <p:sp>
        <p:nvSpPr>
          <p:cNvPr id="1048589" name="Date Placeholder 2"/>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25" name=""/>
        <p:cNvGrpSpPr/>
        <p:nvPr/>
      </p:nvGrpSpPr>
      <p:grpSpPr>
        <a:xfrm>
          <a:off x="0" y="0"/>
          <a:ext cx="0" cy="0"/>
          <a:chOff x="0" y="0"/>
          <a:chExt cx="0" cy="0"/>
        </a:xfrm>
      </p:grpSpPr>
      <p:sp>
        <p:nvSpPr>
          <p:cNvPr id="1048635" name="Title 1"/>
          <p:cNvSpPr>
            <a:spLocks noGrp="1"/>
          </p:cNvSpPr>
          <p:nvPr>
            <p:ph type="title"/>
          </p:nvPr>
        </p:nvSpPr>
        <p:spPr>
          <a:xfrm>
            <a:off x="629841" y="457200"/>
            <a:ext cx="2949178" cy="1600200"/>
          </a:xfrm>
        </p:spPr>
        <p:txBody>
          <a:bodyPr anchor="b"/>
          <a:lstStyle>
            <a:lvl1pPr>
              <a:defRPr sz="3200"/>
            </a:lvl1pPr>
          </a:lstStyle>
          <a:p>
            <a:r>
              <a:rPr altLang="zh-CN" lang="en-US" smtClean="0"/>
              <a:t>Click to edit Master title style</a:t>
            </a:r>
            <a:endParaRPr dirty="0" lang="en-US"/>
          </a:p>
        </p:txBody>
      </p:sp>
      <p:sp>
        <p:nvSpPr>
          <p:cNvPr id="1048636"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37"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smtClean="0"/>
              <a:t>Click to edit Master text styles</a:t>
            </a:r>
          </a:p>
        </p:txBody>
      </p:sp>
      <p:sp>
        <p:nvSpPr>
          <p:cNvPr id="1048638"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19" name=""/>
        <p:cNvGrpSpPr/>
        <p:nvPr/>
      </p:nvGrpSpPr>
      <p:grpSpPr>
        <a:xfrm>
          <a:off x="0" y="0"/>
          <a:ext cx="0" cy="0"/>
          <a:chOff x="0" y="0"/>
          <a:chExt cx="0" cy="0"/>
        </a:xfrm>
      </p:grpSpPr>
      <p:sp>
        <p:nvSpPr>
          <p:cNvPr id="1048602" name="Title 1"/>
          <p:cNvSpPr>
            <a:spLocks noGrp="1"/>
          </p:cNvSpPr>
          <p:nvPr>
            <p:ph type="title"/>
          </p:nvPr>
        </p:nvSpPr>
        <p:spPr>
          <a:xfrm>
            <a:off x="629841" y="457200"/>
            <a:ext cx="2949178" cy="1600200"/>
          </a:xfrm>
        </p:spPr>
        <p:txBody>
          <a:bodyPr anchor="b"/>
          <a:lstStyle>
            <a:lvl1pPr>
              <a:defRPr sz="3200"/>
            </a:lvl1pPr>
          </a:lstStyle>
          <a:p>
            <a:r>
              <a:rPr altLang="zh-CN" lang="en-US" smtClean="0"/>
              <a:t>Click to edit Master title style</a:t>
            </a:r>
            <a:endParaRPr dirty="0" lang="en-US"/>
          </a:p>
        </p:txBody>
      </p:sp>
      <p:sp>
        <p:nvSpPr>
          <p:cNvPr id="1048603" name="Picture Placeholder 2"/>
          <p:cNvSpPr>
            <a:spLocks noChangeAspect="1" noGrp="1"/>
          </p:cNvSpPr>
          <p:nvPr>
            <p:ph type="pic" idx="1"/>
          </p:nvPr>
        </p:nvSpPr>
        <p:spPr>
          <a:xfrm>
            <a:off x="3887391" y="987426"/>
            <a:ext cx="462915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zh-CN" lang="en-US" smtClean="0"/>
              <a:t>Click icon to add picture</a:t>
            </a:r>
            <a:endParaRPr dirty="0" lang="en-US"/>
          </a:p>
        </p:txBody>
      </p:sp>
      <p:sp>
        <p:nvSpPr>
          <p:cNvPr id="1048604"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smtClean="0"/>
              <a:t>Click to edit Master text styles</a:t>
            </a:r>
          </a:p>
        </p:txBody>
      </p:sp>
      <p:sp>
        <p:nvSpPr>
          <p:cNvPr id="1048605"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zh-CN" lang="en-US" smtClean="0"/>
              <a:t>Click to edit Master title style</a:t>
            </a:r>
            <a:endParaRPr dirty="0" lang="en-US"/>
          </a:p>
        </p:txBody>
      </p:sp>
      <p:sp>
        <p:nvSpPr>
          <p:cNvPr id="1048609" name="Vertical Text Placeholder 2"/>
          <p:cNvSpPr>
            <a:spLocks noGrp="1"/>
          </p:cNvSpPr>
          <p:nvPr>
            <p:ph type="body" orient="vert" idx="1"/>
          </p:nvPr>
        </p:nvSpPr>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10"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6543675" y="365125"/>
            <a:ext cx="1971675" cy="5811838"/>
          </a:xfrm>
        </p:spPr>
        <p:txBody>
          <a:bodyPr vert="eaVert"/>
          <a:p>
            <a:r>
              <a:rPr altLang="zh-CN" lang="en-US" smtClean="0"/>
              <a:t>Click to edit Master title style</a:t>
            </a:r>
            <a:endParaRPr dirty="0" lang="en-US"/>
          </a:p>
        </p:txBody>
      </p:sp>
      <p:sp>
        <p:nvSpPr>
          <p:cNvPr id="1048593" name="Vertical Text Placeholder 2"/>
          <p:cNvSpPr>
            <a:spLocks noGrp="1"/>
          </p:cNvSpPr>
          <p:nvPr>
            <p:ph type="body" orient="vert" idx="1"/>
          </p:nvPr>
        </p:nvSpPr>
        <p:spPr>
          <a:xfrm>
            <a:off x="628650" y="365125"/>
            <a:ext cx="5800725" cy="5811838"/>
          </a:xfrm>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94"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628650" y="365126"/>
            <a:ext cx="7886700" cy="1325563"/>
          </a:xfrm>
          <a:prstGeom prst="rect"/>
        </p:spPr>
        <p:txBody>
          <a:bodyPr anchor="ctr" bIns="45720" lIns="91440" rIns="91440" rtlCol="0" tIns="45720" vert="horz">
            <a:normAutofit/>
          </a:bodyPr>
          <a:p>
            <a:r>
              <a:rPr altLang="zh-CN" lang="en-US" smtClean="0"/>
              <a:t>Click to edit Master title style</a:t>
            </a:r>
            <a:endParaRPr dirty="0" lang="en-US"/>
          </a:p>
        </p:txBody>
      </p:sp>
      <p:sp>
        <p:nvSpPr>
          <p:cNvPr id="1048577" name="Text Placeholder 2"/>
          <p:cNvSpPr>
            <a:spLocks noGrp="1"/>
          </p:cNvSpPr>
          <p:nvPr>
            <p:ph type="body" idx="1"/>
          </p:nvPr>
        </p:nvSpPr>
        <p:spPr>
          <a:xfrm>
            <a:off x="628650" y="1825625"/>
            <a:ext cx="7886700" cy="4351338"/>
          </a:xfrm>
          <a:prstGeom prst="rect"/>
        </p:spPr>
        <p:txBody>
          <a:bodyPr bIns="45720" lIns="91440" rIns="91440" rtlCol="0" tIns="45720" vert="horz">
            <a:normAutofit/>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78" name="Date Placeholder 3"/>
          <p:cNvSpPr>
            <a:spLocks noGrp="1"/>
          </p:cNvSpPr>
          <p:nvPr>
            <p:ph type="dt" sz="half" idx="2"/>
          </p:nvPr>
        </p:nvSpPr>
        <p:spPr>
          <a:xfrm>
            <a:off x="628650" y="6356351"/>
            <a:ext cx="2057400" cy="365125"/>
          </a:xfrm>
          <a:prstGeom prst="rect"/>
        </p:spPr>
        <p:txBody>
          <a:bodyPr anchor="ctr" bIns="45720" lIns="91440" rIns="91440" rtlCol="0" tIns="45720" vert="horz"/>
          <a:lstStyle>
            <a:lvl1pPr algn="l">
              <a:defRPr sz="1200">
                <a:solidFill>
                  <a:schemeClr val="tx1">
                    <a:tint val="75000"/>
                  </a:schemeClr>
                </a:solidFill>
              </a:defRPr>
            </a:lvl1pPr>
          </a:lstStyle>
          <a:p>
            <a:fld id="{70BC1078-46ED-40F9-8930-935BAD7C2B02}" type="datetimeFigureOut">
              <a:rPr altLang="en-US" lang="zh-CN" smtClean="0"/>
              <a:t>2015/5/12</a:t>
            </a:fld>
            <a:endParaRPr altLang="en-US" lang="zh-CN"/>
          </a:p>
        </p:txBody>
      </p:sp>
      <p:sp>
        <p:nvSpPr>
          <p:cNvPr id="1048579" name="Footer Placeholder 4"/>
          <p:cNvSpPr>
            <a:spLocks noGrp="1"/>
          </p:cNvSpPr>
          <p:nvPr>
            <p:ph type="ftr" sz="quarter" idx="3"/>
          </p:nvPr>
        </p:nvSpPr>
        <p:spPr>
          <a:xfrm>
            <a:off x="3028950" y="6356351"/>
            <a:ext cx="30861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6457950" y="6356351"/>
            <a:ext cx="2057400" cy="365125"/>
          </a:xfrm>
          <a:prstGeom prst="rect"/>
        </p:spPr>
        <p:txBody>
          <a:bodyPr anchor="ctr" bIns="45720" lIns="91440" rIns="91440" rtlCol="0" tIns="45720" vert="horz"/>
          <a:lstStyle>
            <a:lvl1pPr algn="r">
              <a:defRPr sz="1200">
                <a:solidFill>
                  <a:schemeClr val="tx1">
                    <a:tint val="75000"/>
                  </a:schemeClr>
                </a:solidFill>
              </a:defRPr>
            </a:lvl1pPr>
          </a:lstStyle>
          <a:p>
            <a:fld id="{D5B52ADC-5BFA-4FBD-BEE2-16096B7F4166}" type="slidenum">
              <a:rPr altLang="en-US" lang="zh-CN" smtClean="0"/>
              <a:t>‹#›</a:t>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5" name=""/>
        <p:cNvGrpSpPr/>
        <p:nvPr/>
      </p:nvGrpSpPr>
      <p:grpSpPr>
        <a:xfrm>
          <a:off x="0" y="0"/>
          <a:ext cx="0" cy="0"/>
          <a:chOff x="0" y="0"/>
          <a:chExt cx="0" cy="0"/>
        </a:xfrm>
      </p:grpSpPr>
      <p:sp>
        <p:nvSpPr>
          <p:cNvPr id="1048647" name=""/>
          <p:cNvSpPr txBox="1"/>
          <p:nvPr/>
        </p:nvSpPr>
        <p:spPr>
          <a:xfrm>
            <a:off x="225534" y="1370754"/>
            <a:ext cx="8708793" cy="4538980"/>
          </a:xfrm>
          <a:prstGeom prst="rect"/>
        </p:spPr>
        <p:txBody>
          <a:bodyPr rtlCol="0" wrap="square">
            <a:spAutoFit/>
          </a:bodyPr>
          <a:p>
            <a:pPr algn="l">
              <a:lnSpc>
                <a:spcPct val="115000"/>
              </a:lnSpc>
              <a:spcAft>
                <a:spcPts val="1000"/>
              </a:spcAft>
            </a:pPr>
            <a:r>
              <a:rPr b="0" sz="2400" i="0" lang="en-US">
                <a:solidFill>
                  <a:srgbClr val="000000"/>
                </a:solidFill>
                <a:latin typeface="Calibri"/>
                <a:ea typeface="宋体"/>
                <a:cs typeface="Times New Roman"/>
              </a:rPr>
              <a:t>Luke 7:36-39 NIV </a:t>
            </a:r>
            <a:r>
              <a:rPr b="0" sz="2400" i="0" lang="en-US">
                <a:solidFill>
                  <a:srgbClr val="000000"/>
                </a:solidFill>
                <a:latin typeface="Calibri"/>
                <a:ea typeface="宋体"/>
                <a:cs typeface="Times New Roman"/>
              </a:rPr>
              <a:t> </a:t>
            </a:r>
            <a:endParaRPr b="0" sz="2400" i="0" lang="en-US">
              <a:solidFill>
                <a:srgbClr val="000000"/>
              </a:solidFill>
              <a:latin typeface="Calibri"/>
              <a:ea typeface="宋体"/>
              <a:cs typeface="Times New Roman"/>
            </a:endParaRPr>
          </a:p>
          <a:p>
            <a:r>
              <a:rPr b="0" sz="2400" i="0" lang="en-US">
                <a:solidFill>
                  <a:srgbClr val="000000"/>
                </a:solidFill>
                <a:latin typeface="Calibri"/>
                <a:ea typeface="宋体"/>
                <a:cs typeface="Times New Roman"/>
              </a:rPr>
              <a:t>[36] When one of the Pharisees invited Jesus to have dinner with him, he went to the Pharisee’s house and reclined at the table. [37] A woman in that town who lived a sinful life learned that Jesus was eating at the Pharisee’s house, so she came there with an alabaster jar of perfume. [38] As she stood behind him at his feet weeping, she began to wet his feet with her tears. Then she wiped them with her hair, kissed them and poured perfume on them. [39] When the Pharisee who had invited him saw this, he said to himself, “If this man were a prophet, he would know who is touching him and what kind of woman she is—that she is a sinner.”</a:t>
            </a:r>
            <a:endParaRPr b="0" sz="2400" i="0" lang="en-US">
              <a:solidFill>
                <a:srgbClr val="000000"/>
              </a:solidFill>
              <a:latin typeface="Calibri"/>
              <a:ea typeface="宋体"/>
              <a:cs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649" name=""/>
          <p:cNvSpPr>
            <a:spLocks noGrp="1"/>
          </p:cNvSpPr>
          <p:nvPr>
            <p:ph type="subTitle" idx="1"/>
          </p:nvPr>
        </p:nvSpPr>
        <p:spPr/>
        <p:txBody>
          <a:bodyPr/>
          <a:p>
            <a:endParaRPr lang="en-GB"/>
          </a:p>
          <a:p>
            <a:endParaRPr lang="en-GB"/>
          </a:p>
        </p:txBody>
      </p:sp>
      <p:sp>
        <p:nvSpPr>
          <p:cNvPr id="1048650" name=""/>
          <p:cNvSpPr txBox="1"/>
          <p:nvPr/>
        </p:nvSpPr>
        <p:spPr>
          <a:xfrm>
            <a:off x="393498" y="1530482"/>
            <a:ext cx="7812670" cy="2313939"/>
          </a:xfrm>
          <a:prstGeom prst="rect"/>
        </p:spPr>
        <p:txBody>
          <a:bodyPr rtlCol="0" wrap="square">
            <a:spAutoFit/>
          </a:bodyPr>
          <a:p>
            <a:r>
              <a:rPr b="1" sz="3000" i="0" lang="en-US">
                <a:solidFill>
                  <a:srgbClr val="000000"/>
                </a:solidFill>
                <a:latin typeface="Calibri"/>
                <a:ea typeface="宋体"/>
                <a:cs typeface="Times New Roman"/>
              </a:rPr>
              <a:t>Heart of Hope what leaders can learn from the Sinful Woman</a:t>
            </a:r>
            <a:endParaRPr b="1" sz="3000" i="0" lang="en-US">
              <a:solidFill>
                <a:srgbClr val="000000"/>
              </a:solidFill>
              <a:latin typeface="Calibri"/>
              <a:ea typeface="宋体"/>
              <a:cs typeface="Times New Roman"/>
            </a:endParaRPr>
          </a:p>
          <a:p>
            <a:endParaRPr b="1" sz="3000" i="0" lang="en-US">
              <a:solidFill>
                <a:srgbClr val="000000"/>
              </a:solidFill>
              <a:latin typeface="Calibri"/>
              <a:ea typeface="宋体"/>
              <a:cs typeface="Times New Roman"/>
            </a:endParaRPr>
          </a:p>
          <a:p>
            <a:endParaRPr b="1" sz="3000" i="0" lang="en-US">
              <a:solidFill>
                <a:srgbClr val="000000"/>
              </a:solidFill>
              <a:latin typeface="Calibri"/>
              <a:ea typeface="宋体"/>
              <a:cs typeface="Times New Roman"/>
            </a:endParaRPr>
          </a:p>
          <a:p>
            <a:endParaRPr b="1" sz="3000" i="0" lang="en-US">
              <a:solidFill>
                <a:srgbClr val="000000"/>
              </a:solidFill>
              <a:latin typeface="Calibri"/>
              <a:ea typeface="宋体"/>
              <a:cs typeface="Times New Roman"/>
            </a:endParaRPr>
          </a:p>
        </p:txBody>
      </p:sp>
      <p:sp>
        <p:nvSpPr>
          <p:cNvPr id="1048651" name=""/>
          <p:cNvSpPr txBox="1"/>
          <p:nvPr/>
        </p:nvSpPr>
        <p:spPr>
          <a:xfrm>
            <a:off x="314541" y="2997500"/>
            <a:ext cx="4572000" cy="256540"/>
          </a:xfrm>
          <a:prstGeom prst="rect"/>
        </p:spPr>
        <p:txBody>
          <a:bodyPr rtlCol="0" wrap="square">
            <a:spAutoFit/>
          </a:bodyPr>
          <a:p>
            <a:r>
              <a:rPr b="0" sz="1100" i="0" lang="en-US">
                <a:solidFill>
                  <a:srgbClr val="000000"/>
                </a:solidFill>
                <a:latin typeface="Calibri"/>
                <a:ea typeface="宋体"/>
                <a:cs typeface="Times New Roman"/>
              </a:rPr>
              <a:t>B</a:t>
            </a:r>
            <a:r>
              <a:rPr b="0" sz="1100" i="0" lang="en-US">
                <a:solidFill>
                  <a:srgbClr val="000000"/>
                </a:solidFill>
                <a:latin typeface="Calibri"/>
                <a:ea typeface="宋体"/>
                <a:cs typeface="Times New Roman"/>
              </a:rPr>
              <a:t>r</a:t>
            </a:r>
            <a:r>
              <a:rPr b="0" sz="1100" i="0" lang="en-US">
                <a:solidFill>
                  <a:srgbClr val="000000"/>
                </a:solidFill>
                <a:latin typeface="Calibri"/>
                <a:ea typeface="宋体"/>
                <a:cs typeface="Times New Roman"/>
              </a:rPr>
              <a:t>o</a:t>
            </a:r>
            <a:r>
              <a:rPr b="0" sz="1100" i="0" lang="en-US">
                <a:solidFill>
                  <a:srgbClr val="000000"/>
                </a:solidFill>
                <a:latin typeface="Calibri"/>
                <a:ea typeface="宋体"/>
                <a:cs typeface="Times New Roman"/>
              </a:rPr>
              <a:t>.</a:t>
            </a:r>
            <a:r>
              <a:rPr b="0" sz="1100" i="0" lang="en-US">
                <a:solidFill>
                  <a:srgbClr val="000000"/>
                </a:solidFill>
                <a:latin typeface="Calibri"/>
                <a:ea typeface="宋体"/>
                <a:cs typeface="Times New Roman"/>
              </a:rPr>
              <a:t> </a:t>
            </a:r>
            <a:r>
              <a:rPr b="0" sz="1100" i="0" lang="en-US">
                <a:solidFill>
                  <a:srgbClr val="000000"/>
                </a:solidFill>
                <a:latin typeface="Calibri"/>
                <a:ea typeface="宋体"/>
                <a:cs typeface="Times New Roman"/>
              </a:rPr>
              <a:t>M</a:t>
            </a:r>
            <a:r>
              <a:rPr b="0" sz="1100" i="0" lang="en-US">
                <a:solidFill>
                  <a:srgbClr val="000000"/>
                </a:solidFill>
                <a:latin typeface="Calibri"/>
                <a:ea typeface="宋体"/>
                <a:cs typeface="Times New Roman"/>
              </a:rPr>
              <a:t>a</a:t>
            </a:r>
            <a:r>
              <a:rPr b="0" sz="1100" i="0" lang="en-US">
                <a:solidFill>
                  <a:srgbClr val="000000"/>
                </a:solidFill>
                <a:latin typeface="Calibri"/>
                <a:ea typeface="宋体"/>
                <a:cs typeface="Times New Roman"/>
              </a:rPr>
              <a:t>r</a:t>
            </a:r>
            <a:r>
              <a:rPr b="0" sz="1100" i="0" lang="en-US">
                <a:solidFill>
                  <a:srgbClr val="000000"/>
                </a:solidFill>
                <a:latin typeface="Calibri"/>
                <a:ea typeface="宋体"/>
                <a:cs typeface="Times New Roman"/>
              </a:rPr>
              <a:t>l</a:t>
            </a:r>
            <a:r>
              <a:rPr b="0" sz="1100" i="0" lang="en-US">
                <a:solidFill>
                  <a:srgbClr val="000000"/>
                </a:solidFill>
                <a:latin typeface="Calibri"/>
                <a:ea typeface="宋体"/>
                <a:cs typeface="Times New Roman"/>
              </a:rPr>
              <a:t>o</a:t>
            </a:r>
            <a:r>
              <a:rPr b="0" sz="1100" i="0" lang="en-US">
                <a:solidFill>
                  <a:srgbClr val="000000"/>
                </a:solidFill>
                <a:latin typeface="Calibri"/>
                <a:ea typeface="宋体"/>
                <a:cs typeface="Times New Roman"/>
              </a:rPr>
              <a:t>n</a:t>
            </a:r>
            <a:r>
              <a:rPr b="0" sz="1100" i="0" lang="en-US">
                <a:solidFill>
                  <a:srgbClr val="000000"/>
                </a:solidFill>
                <a:latin typeface="Calibri"/>
                <a:ea typeface="宋体"/>
                <a:cs typeface="Times New Roman"/>
              </a:rPr>
              <a:t> </a:t>
            </a:r>
            <a:r>
              <a:rPr b="0" sz="1100" i="0" lang="en-US">
                <a:solidFill>
                  <a:srgbClr val="000000"/>
                </a:solidFill>
                <a:latin typeface="Calibri"/>
                <a:ea typeface="宋体"/>
                <a:cs typeface="Times New Roman"/>
              </a:rPr>
              <a:t>E</a:t>
            </a:r>
            <a:r>
              <a:rPr b="0" sz="1100" i="0" lang="en-US">
                <a:solidFill>
                  <a:srgbClr val="000000"/>
                </a:solidFill>
                <a:latin typeface="Calibri"/>
                <a:ea typeface="宋体"/>
                <a:cs typeface="Times New Roman"/>
              </a:rPr>
              <a:t>.</a:t>
            </a:r>
            <a:r>
              <a:rPr b="0" sz="1100" i="0" lang="en-US">
                <a:solidFill>
                  <a:srgbClr val="000000"/>
                </a:solidFill>
                <a:latin typeface="Calibri"/>
                <a:ea typeface="宋体"/>
                <a:cs typeface="Times New Roman"/>
              </a:rPr>
              <a:t> </a:t>
            </a:r>
            <a:r>
              <a:rPr b="0" sz="1100" i="0" lang="en-US">
                <a:solidFill>
                  <a:srgbClr val="000000"/>
                </a:solidFill>
                <a:latin typeface="Calibri"/>
                <a:ea typeface="宋体"/>
                <a:cs typeface="Times New Roman"/>
              </a:rPr>
              <a:t>C</a:t>
            </a:r>
            <a:r>
              <a:rPr b="0" sz="1100" i="0" lang="en-US">
                <a:solidFill>
                  <a:srgbClr val="000000"/>
                </a:solidFill>
                <a:latin typeface="Calibri"/>
                <a:ea typeface="宋体"/>
                <a:cs typeface="Times New Roman"/>
              </a:rPr>
              <a:t>o</a:t>
            </a:r>
            <a:r>
              <a:rPr b="0" sz="1100" i="0" lang="en-US">
                <a:solidFill>
                  <a:srgbClr val="000000"/>
                </a:solidFill>
                <a:latin typeface="Calibri"/>
                <a:ea typeface="宋体"/>
                <a:cs typeface="Times New Roman"/>
              </a:rPr>
              <a:t>l</a:t>
            </a:r>
            <a:r>
              <a:rPr b="0" sz="1100" i="0" lang="en-US">
                <a:solidFill>
                  <a:srgbClr val="000000"/>
                </a:solidFill>
                <a:latin typeface="Calibri"/>
                <a:ea typeface="宋体"/>
                <a:cs typeface="Times New Roman"/>
              </a:rPr>
              <a:t>l</a:t>
            </a:r>
            <a:r>
              <a:rPr b="0" sz="1100" i="0" lang="en-US">
                <a:solidFill>
                  <a:srgbClr val="000000"/>
                </a:solidFill>
                <a:latin typeface="Calibri"/>
                <a:ea typeface="宋体"/>
                <a:cs typeface="Times New Roman"/>
              </a:rPr>
              <a:t>a</a:t>
            </a:r>
            <a:r>
              <a:rPr b="0" sz="1100" i="0" lang="en-US">
                <a:solidFill>
                  <a:srgbClr val="000000"/>
                </a:solidFill>
                <a:latin typeface="Calibri"/>
                <a:ea typeface="宋体"/>
                <a:cs typeface="Times New Roman"/>
              </a:rPr>
              <a:t>d</a:t>
            </a:r>
            <a:r>
              <a:rPr b="0" sz="1100" i="0" lang="en-US">
                <a:solidFill>
                  <a:srgbClr val="000000"/>
                </a:solidFill>
                <a:latin typeface="Calibri"/>
                <a:ea typeface="宋体"/>
                <a:cs typeface="Times New Roman"/>
              </a:rPr>
              <a:t>o</a:t>
            </a:r>
            <a:endParaRPr altLang="en-US" lang="zh-C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54" name=""/>
          <p:cNvSpPr txBox="1"/>
          <p:nvPr/>
        </p:nvSpPr>
        <p:spPr>
          <a:xfrm>
            <a:off x="146711" y="566682"/>
            <a:ext cx="5956235" cy="828039"/>
          </a:xfrm>
          <a:prstGeom prst="rect"/>
        </p:spPr>
        <p:txBody>
          <a:bodyPr rtlCol="0" wrap="square">
            <a:spAutoFit/>
          </a:bodyPr>
          <a:p>
            <a:r>
              <a:rPr b="0" sz="2500" i="0" lang="en-US">
                <a:solidFill>
                  <a:srgbClr val="000000"/>
                </a:solidFill>
                <a:latin typeface="Calibri"/>
                <a:ea typeface="宋体"/>
                <a:cs typeface="Times New Roman"/>
              </a:rPr>
              <a:t>1. </a:t>
            </a:r>
            <a:r>
              <a:rPr b="0" sz="2500" i="0" lang="en-US">
                <a:solidFill>
                  <a:srgbClr val="000000"/>
                </a:solidFill>
                <a:latin typeface="Calibri"/>
                <a:ea typeface="宋体"/>
                <a:cs typeface="Times New Roman"/>
              </a:rPr>
              <a:t> The Woman’s Example of Humble Love (Luke 7:36-38)</a:t>
            </a:r>
            <a:endParaRPr b="0" sz="2500" i="0" lang="en-US">
              <a:solidFill>
                <a:srgbClr val="000000"/>
              </a:solidFill>
              <a:latin typeface="Calibri"/>
              <a:ea typeface="宋体"/>
              <a:cs typeface="Times New Roman"/>
            </a:endParaRPr>
          </a:p>
        </p:txBody>
      </p:sp>
      <p:sp>
        <p:nvSpPr>
          <p:cNvPr id="1048656" name=""/>
          <p:cNvSpPr txBox="1"/>
          <p:nvPr/>
        </p:nvSpPr>
        <p:spPr>
          <a:xfrm>
            <a:off x="146710" y="1737172"/>
            <a:ext cx="8147914" cy="904241"/>
          </a:xfrm>
          <a:prstGeom prst="rect"/>
        </p:spPr>
        <p:txBody>
          <a:bodyPr rtlCol="0" wrap="square">
            <a:spAutoFit/>
          </a:bodyPr>
          <a:p>
            <a:r>
              <a:rPr b="0" sz="1400" i="0" lang="en-US">
                <a:solidFill>
                  <a:srgbClr val="000000"/>
                </a:solidFill>
                <a:latin typeface="Calibri"/>
                <a:ea typeface="宋体"/>
                <a:cs typeface="Times New Roman"/>
              </a:rPr>
              <a:t>A woman in that town who lived a sinful life learned that Jesus was eating at the Pharisee’s house, so she came there with an alabaster jar of perfume. As she stood behind him at his feet weeping, she began to wet his feet with her tears. Then she wiped them with her hair, kissed them and poured perfume on them.”* </a:t>
            </a:r>
            <a:endParaRPr b="0" sz="1400" i="0" lang="en-US">
              <a:solidFill>
                <a:srgbClr val="000000"/>
              </a:solidFill>
              <a:latin typeface="Calibri"/>
              <a:ea typeface="宋体"/>
              <a:cs typeface="Times New Roman"/>
            </a:endParaRPr>
          </a:p>
        </p:txBody>
      </p:sp>
      <p:sp>
        <p:nvSpPr>
          <p:cNvPr id="1048657" name=""/>
          <p:cNvSpPr txBox="1"/>
          <p:nvPr/>
        </p:nvSpPr>
        <p:spPr>
          <a:xfrm>
            <a:off x="251616" y="3217556"/>
            <a:ext cx="4572000" cy="573405"/>
          </a:xfrm>
          <a:prstGeom prst="rect"/>
        </p:spPr>
        <p:txBody>
          <a:bodyPr rtlCol="0" wrap="square">
            <a:spAutoFit/>
          </a:bodyPr>
          <a:p>
            <a:pPr algn="l">
              <a:lnSpc>
                <a:spcPct val="115000"/>
              </a:lnSpc>
              <a:spcAft>
                <a:spcPts val="1000"/>
              </a:spcAft>
            </a:pPr>
            <a:r>
              <a:rPr b="0" sz="1100" i="0" lang="en-US">
                <a:solidFill>
                  <a:srgbClr val="000000"/>
                </a:solidFill>
                <a:latin typeface="Calibri"/>
                <a:ea typeface="宋体"/>
                <a:cs typeface="Times New Roman"/>
              </a:rPr>
              <a:t> </a:t>
            </a:r>
          </a:p>
          <a:p>
            <a:r>
              <a:rPr b="0" sz="1100" i="0" lang="en-US">
                <a:solidFill>
                  <a:srgbClr val="000000"/>
                </a:solidFill>
                <a:latin typeface="Calibri"/>
                <a:ea typeface="宋体"/>
                <a:cs typeface="Times New Roman"/>
              </a:rPr>
              <a:t>A. </a:t>
            </a:r>
            <a:r>
              <a:rPr b="0" sz="1100" i="0" lang="en-US">
                <a:solidFill>
                  <a:srgbClr val="000000"/>
                </a:solidFill>
                <a:latin typeface="Calibri"/>
                <a:ea typeface="宋体"/>
                <a:cs typeface="Times New Roman"/>
              </a:rPr>
              <a:t>Humility Recognizes Our Dependence on Go</a:t>
            </a:r>
            <a:r>
              <a:rPr b="0" sz="1100" i="0" lang="en-US">
                <a:solidFill>
                  <a:srgbClr val="000000"/>
                </a:solidFill>
                <a:latin typeface="Calibri"/>
                <a:ea typeface="宋体"/>
                <a:cs typeface="Times New Roman"/>
              </a:rPr>
              <a:t>d</a:t>
            </a:r>
          </a:p>
        </p:txBody>
      </p:sp>
      <p:sp>
        <p:nvSpPr>
          <p:cNvPr id="1048658" name=""/>
          <p:cNvSpPr txBox="1"/>
          <p:nvPr/>
        </p:nvSpPr>
        <p:spPr>
          <a:xfrm>
            <a:off x="251616" y="4223395"/>
            <a:ext cx="4572000" cy="256541"/>
          </a:xfrm>
          <a:prstGeom prst="rect"/>
        </p:spPr>
        <p:txBody>
          <a:bodyPr rtlCol="0" wrap="square">
            <a:spAutoFit/>
          </a:bodyPr>
          <a:p>
            <a:r>
              <a:rPr b="0" sz="1100" i="0" lang="en-US">
                <a:solidFill>
                  <a:srgbClr val="000000"/>
                </a:solidFill>
                <a:latin typeface="Calibri"/>
                <a:ea typeface="宋体"/>
                <a:cs typeface="Times New Roman"/>
              </a:rPr>
              <a:t>B. </a:t>
            </a:r>
            <a:r>
              <a:rPr b="0" sz="1100" i="0" lang="en-US">
                <a:solidFill>
                  <a:srgbClr val="000000"/>
                </a:solidFill>
                <a:latin typeface="Calibri"/>
                <a:ea typeface="宋体"/>
                <a:cs typeface="Times New Roman"/>
              </a:rPr>
              <a:t>Humility Means Putting Others Before Yourself</a:t>
            </a:r>
          </a:p>
        </p:txBody>
      </p:sp>
      <p:sp>
        <p:nvSpPr>
          <p:cNvPr id="1048659" name=""/>
          <p:cNvSpPr txBox="1"/>
          <p:nvPr/>
        </p:nvSpPr>
        <p:spPr>
          <a:xfrm>
            <a:off x="251616" y="4766941"/>
            <a:ext cx="4572000" cy="256541"/>
          </a:xfrm>
          <a:prstGeom prst="rect"/>
        </p:spPr>
        <p:txBody>
          <a:bodyPr rtlCol="0" wrap="square">
            <a:spAutoFit/>
          </a:bodyPr>
          <a:p>
            <a:r>
              <a:rPr b="0" sz="1100" i="0" lang="en-US">
                <a:solidFill>
                  <a:srgbClr val="000000"/>
                </a:solidFill>
                <a:latin typeface="Calibri"/>
                <a:ea typeface="宋体"/>
                <a:cs typeface="Times New Roman"/>
              </a:rPr>
              <a:t>C. </a:t>
            </a:r>
            <a:r>
              <a:rPr b="0" sz="1100" i="0" lang="en-US">
                <a:solidFill>
                  <a:srgbClr val="000000"/>
                </a:solidFill>
                <a:latin typeface="Calibri"/>
                <a:ea typeface="宋体"/>
                <a:cs typeface="Times New Roman"/>
              </a:rPr>
              <a:t>Humility Opens the Door to Learning and Growth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662" name=""/>
          <p:cNvSpPr txBox="1"/>
          <p:nvPr/>
        </p:nvSpPr>
        <p:spPr>
          <a:xfrm>
            <a:off x="177359" y="691479"/>
            <a:ext cx="8137386" cy="459740"/>
          </a:xfrm>
          <a:prstGeom prst="rect"/>
        </p:spPr>
        <p:txBody>
          <a:bodyPr rtlCol="0" wrap="square">
            <a:spAutoFit/>
          </a:bodyPr>
          <a:p>
            <a:r>
              <a:rPr b="0" sz="2500" i="0" lang="en-US">
                <a:solidFill>
                  <a:srgbClr val="000000"/>
                </a:solidFill>
                <a:latin typeface="Calibri"/>
                <a:ea typeface="宋体"/>
                <a:cs typeface="Times New Roman"/>
              </a:rPr>
              <a:t>2. </a:t>
            </a:r>
            <a:r>
              <a:rPr b="0" sz="2500" i="0" lang="en-US">
                <a:solidFill>
                  <a:srgbClr val="000000"/>
                </a:solidFill>
                <a:latin typeface="Calibri"/>
                <a:ea typeface="宋体"/>
                <a:cs typeface="Times New Roman"/>
              </a:rPr>
              <a:t> Hope That Transforms the Heart</a:t>
            </a:r>
            <a:endParaRPr b="0" sz="2500" i="0" lang="en-US">
              <a:solidFill>
                <a:srgbClr val="000000"/>
              </a:solidFill>
              <a:latin typeface="Calibri"/>
              <a:ea typeface="宋体"/>
              <a:cs typeface="Times New Roman"/>
            </a:endParaRPr>
          </a:p>
        </p:txBody>
      </p:sp>
      <p:sp>
        <p:nvSpPr>
          <p:cNvPr id="1048663" name=""/>
          <p:cNvSpPr txBox="1"/>
          <p:nvPr/>
        </p:nvSpPr>
        <p:spPr>
          <a:xfrm>
            <a:off x="606001" y="1435040"/>
            <a:ext cx="4572000" cy="421640"/>
          </a:xfrm>
          <a:prstGeom prst="rect"/>
        </p:spPr>
        <p:txBody>
          <a:bodyPr rtlCol="0" wrap="square">
            <a:spAutoFit/>
          </a:bodyPr>
          <a:p>
            <a:r>
              <a:rPr b="0" sz="1100" i="0" lang="en-US">
                <a:solidFill>
                  <a:srgbClr val="000000"/>
                </a:solidFill>
                <a:latin typeface="Calibri"/>
                <a:ea typeface="宋体"/>
                <a:cs typeface="Times New Roman"/>
              </a:rPr>
              <a:t>What motivated this woman? What gave her the courage to approach Jesus like this?</a:t>
            </a:r>
          </a:p>
        </p:txBody>
      </p:sp>
      <p:sp>
        <p:nvSpPr>
          <p:cNvPr id="1048664" name=""/>
          <p:cNvSpPr txBox="1"/>
          <p:nvPr/>
        </p:nvSpPr>
        <p:spPr>
          <a:xfrm>
            <a:off x="419391" y="2505043"/>
            <a:ext cx="4572000" cy="256541"/>
          </a:xfrm>
          <a:prstGeom prst="rect"/>
        </p:spPr>
        <p:txBody>
          <a:bodyPr rtlCol="0" wrap="square">
            <a:spAutoFit/>
          </a:bodyPr>
          <a:p>
            <a:r>
              <a:rPr b="0" sz="1100" i="0" lang="en-US">
                <a:solidFill>
                  <a:srgbClr val="000000"/>
                </a:solidFill>
                <a:latin typeface="Calibri"/>
                <a:ea typeface="宋体"/>
                <a:cs typeface="Times New Roman"/>
              </a:rPr>
              <a:t>A. </a:t>
            </a:r>
            <a:r>
              <a:rPr b="0" sz="1100" i="0" lang="en-US">
                <a:solidFill>
                  <a:srgbClr val="000000"/>
                </a:solidFill>
                <a:latin typeface="Calibri"/>
                <a:ea typeface="宋体"/>
                <a:cs typeface="Times New Roman"/>
              </a:rPr>
              <a:t>Hope Is Anchored in God’s Promises</a:t>
            </a:r>
          </a:p>
        </p:txBody>
      </p:sp>
      <p:sp>
        <p:nvSpPr>
          <p:cNvPr id="1048665" name=""/>
          <p:cNvSpPr txBox="1"/>
          <p:nvPr/>
        </p:nvSpPr>
        <p:spPr>
          <a:xfrm>
            <a:off x="419390" y="3017922"/>
            <a:ext cx="4572000" cy="256541"/>
          </a:xfrm>
          <a:prstGeom prst="rect"/>
        </p:spPr>
        <p:txBody>
          <a:bodyPr rtlCol="0" wrap="square">
            <a:spAutoFit/>
          </a:bodyPr>
          <a:p>
            <a:r>
              <a:rPr b="0" sz="1100" i="0" lang="en-US">
                <a:solidFill>
                  <a:srgbClr val="000000"/>
                </a:solidFill>
                <a:latin typeface="Calibri"/>
                <a:ea typeface="宋体"/>
                <a:cs typeface="Times New Roman"/>
              </a:rPr>
              <a:t>B. </a:t>
            </a:r>
            <a:r>
              <a:rPr b="0" sz="1100" i="0" lang="en-US">
                <a:solidFill>
                  <a:srgbClr val="000000"/>
                </a:solidFill>
                <a:latin typeface="Calibri"/>
                <a:ea typeface="宋体"/>
                <a:cs typeface="Times New Roman"/>
              </a:rPr>
              <a:t>Hope Changes Our Perspective </a:t>
            </a:r>
          </a:p>
        </p:txBody>
      </p:sp>
      <p:sp>
        <p:nvSpPr>
          <p:cNvPr id="1048666" name=""/>
          <p:cNvSpPr txBox="1"/>
          <p:nvPr/>
        </p:nvSpPr>
        <p:spPr>
          <a:xfrm>
            <a:off x="419390" y="3584270"/>
            <a:ext cx="4572000" cy="256541"/>
          </a:xfrm>
          <a:prstGeom prst="rect"/>
        </p:spPr>
        <p:txBody>
          <a:bodyPr rtlCol="0" wrap="square">
            <a:spAutoFit/>
          </a:bodyPr>
          <a:p>
            <a:r>
              <a:rPr b="0" sz="1100" i="0" lang="en-US">
                <a:solidFill>
                  <a:srgbClr val="000000"/>
                </a:solidFill>
                <a:latin typeface="Calibri"/>
                <a:ea typeface="宋体"/>
                <a:cs typeface="Times New Roman"/>
              </a:rPr>
              <a:t>C. </a:t>
            </a:r>
            <a:r>
              <a:rPr b="0" sz="1100" i="0" lang="en-US">
                <a:solidFill>
                  <a:srgbClr val="000000"/>
                </a:solidFill>
                <a:latin typeface="Calibri"/>
                <a:ea typeface="宋体"/>
                <a:cs typeface="Times New Roman"/>
              </a:rPr>
              <a:t>Hope Strengthens Endurance in Leadership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669" name=""/>
          <p:cNvSpPr txBox="1"/>
          <p:nvPr/>
        </p:nvSpPr>
        <p:spPr>
          <a:xfrm>
            <a:off x="284059" y="621189"/>
            <a:ext cx="8088229" cy="1010285"/>
          </a:xfrm>
          <a:prstGeom prst="rect"/>
        </p:spPr>
        <p:txBody>
          <a:bodyPr rtlCol="0" wrap="square">
            <a:spAutoFit/>
          </a:bodyPr>
          <a:p>
            <a:pPr algn="l">
              <a:lnSpc>
                <a:spcPct val="115000"/>
              </a:lnSpc>
              <a:spcAft>
                <a:spcPts val="1000"/>
              </a:spcAft>
            </a:pPr>
            <a:r>
              <a:rPr b="0" sz="2500" i="0" lang="en-US">
                <a:solidFill>
                  <a:srgbClr val="000000"/>
                </a:solidFill>
                <a:latin typeface="Calibri"/>
                <a:ea typeface="宋体"/>
                <a:cs typeface="Times New Roman"/>
              </a:rPr>
              <a:t> </a:t>
            </a:r>
            <a:endParaRPr b="0" sz="2500" i="0" lang="en-US">
              <a:solidFill>
                <a:srgbClr val="000000"/>
              </a:solidFill>
              <a:latin typeface="Calibri"/>
              <a:ea typeface="宋体"/>
              <a:cs typeface="Times New Roman"/>
            </a:endParaRPr>
          </a:p>
          <a:p>
            <a:r>
              <a:rPr b="0" sz="2500" i="0" lang="en-US">
                <a:solidFill>
                  <a:srgbClr val="000000"/>
                </a:solidFill>
                <a:latin typeface="Calibri"/>
                <a:ea typeface="宋体"/>
                <a:cs typeface="Times New Roman"/>
              </a:rPr>
              <a:t>3. </a:t>
            </a:r>
            <a:r>
              <a:rPr b="0" sz="2500" i="0" lang="en-US">
                <a:solidFill>
                  <a:srgbClr val="000000"/>
                </a:solidFill>
                <a:latin typeface="Calibri"/>
                <a:ea typeface="宋体"/>
                <a:cs typeface="Times New Roman"/>
              </a:rPr>
              <a:t>Application:Cultivating a Heart of Hope in Leadership</a:t>
            </a:r>
            <a:endParaRPr b="0" sz="2500" i="0" lang="en-US">
              <a:solidFill>
                <a:srgbClr val="000000"/>
              </a:solidFill>
              <a:latin typeface="Calibri"/>
              <a:ea typeface="宋体"/>
              <a:cs typeface="Times New Roman"/>
            </a:endParaRPr>
          </a:p>
        </p:txBody>
      </p:sp>
      <p:sp>
        <p:nvSpPr>
          <p:cNvPr id="1048670" name=""/>
          <p:cNvSpPr txBox="1"/>
          <p:nvPr/>
        </p:nvSpPr>
        <p:spPr>
          <a:xfrm>
            <a:off x="642211" y="1862204"/>
            <a:ext cx="4572000" cy="256541"/>
          </a:xfrm>
          <a:prstGeom prst="rect"/>
        </p:spPr>
        <p:txBody>
          <a:bodyPr rtlCol="0" wrap="square">
            <a:spAutoFit/>
          </a:bodyPr>
          <a:p>
            <a:r>
              <a:rPr b="0" sz="1100" i="0" lang="en-US">
                <a:solidFill>
                  <a:srgbClr val="000000"/>
                </a:solidFill>
                <a:latin typeface="Calibri"/>
                <a:ea typeface="宋体"/>
                <a:cs typeface="Times New Roman"/>
              </a:rPr>
              <a:t>How can we develop a heart like this woman’s?</a:t>
            </a:r>
          </a:p>
        </p:txBody>
      </p:sp>
    </p:spTree>
  </p:cSld>
  <p:clrMapOvr>
    <a:masterClrMapping/>
  </p:clrMapOvr>
</p:sld>
</file>

<file path=ppt/theme/theme1.xml><?xml version="1.0" encoding="utf-8"?>
<a:theme xmlns:a="http://schemas.openxmlformats.org/drawingml/2006/main" name="Office Theme">
  <a:themeElements>
    <a:clrScheme name="Office Them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Office</Application>
  <ScaleCrop>0</ScaleCrop>
  <LinksUpToDate>0</LinksUpToDate>
  <AppVersion>15.0000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SM-X526B</dc:creator>
  <dcterms:created xsi:type="dcterms:W3CDTF">2015-05-11T17:30:45Z</dcterms:created>
  <dcterms:modified xsi:type="dcterms:W3CDTF">2025-08-14T15:58:30Z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bc7f63fce7084705be026373311d8ee4</vt:lpwstr>
  </property>
</Properties>
</file>